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180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11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773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579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643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11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05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851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92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105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756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6EC0-FDA8-4013-98BC-668DA082B064}" type="datetimeFigureOut">
              <a:rPr lang="es-CO" smtClean="0"/>
              <a:pPr/>
              <a:t>08/01/2015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9A35-5F61-40AA-ACAD-9A15E3E1CEE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4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iieeblog.wordpress.com/" TargetMode="External"/><Relationship Id="rId2" Type="http://schemas.openxmlformats.org/officeDocument/2006/relationships/hyperlink" Target="http://riiee.jimdo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jimenezd@unal.edu.co" TargetMode="External"/><Relationship Id="rId4" Type="http://schemas.openxmlformats.org/officeDocument/2006/relationships/hyperlink" Target="mailto:majimenezd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iieeblog.wordpress.com/" TargetMode="External"/><Relationship Id="rId2" Type="http://schemas.openxmlformats.org/officeDocument/2006/relationships/hyperlink" Target="http://riiee.jimd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12368" cy="146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29" y="207771"/>
            <a:ext cx="2437259" cy="167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39888" y="22768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2200" b="1" dirty="0" smtClean="0"/>
              <a:t>VIII REUNIÓN INTERNACIONAL DE REDES DE ENFERMERÍA DE LAS AMÉRICAS</a:t>
            </a:r>
            <a:br>
              <a:rPr lang="es-CO" sz="2200" b="1" dirty="0" smtClean="0"/>
            </a:br>
            <a:r>
              <a:rPr lang="es-CO" sz="2200" b="1" dirty="0" smtClean="0"/>
              <a:t>REUNIÓN GENERAL </a:t>
            </a:r>
            <a:br>
              <a:rPr lang="es-CO" sz="2200" b="1" dirty="0" smtClean="0"/>
            </a:br>
            <a:endParaRPr lang="es-CO" sz="2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39888" y="3140968"/>
            <a:ext cx="82296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TRABAJO COLABORATIVO RIIEE: CONTRIBUCIONES  A LA EDUCACIÓN EN  ENFERMERÍA</a:t>
            </a:r>
          </a:p>
          <a:p>
            <a:pPr marL="0" indent="0" algn="ctr">
              <a:buNone/>
            </a:pPr>
            <a:endParaRPr lang="es-CO" sz="2000" dirty="0" smtClean="0"/>
          </a:p>
          <a:p>
            <a:pPr marL="0" indent="0" algn="ctr">
              <a:buNone/>
            </a:pPr>
            <a:r>
              <a:rPr lang="es-CO" sz="1800" b="1" dirty="0" smtClean="0"/>
              <a:t>CARTAGENA DE INDIAS  SEPTIEMBRE 06 DE 2014</a:t>
            </a:r>
          </a:p>
          <a:p>
            <a:pPr marL="0" indent="0" algn="r">
              <a:buNone/>
            </a:pPr>
            <a:endParaRPr lang="es-CO" sz="2000" b="1" dirty="0" smtClean="0"/>
          </a:p>
          <a:p>
            <a:pPr marL="0" indent="0" algn="ctr">
              <a:buNone/>
            </a:pPr>
            <a:r>
              <a:rPr lang="es-CO" sz="2000" b="1" dirty="0" smtClean="0"/>
              <a:t>MARÍA ANTONIA JIMÉNEZ  G.</a:t>
            </a:r>
          </a:p>
          <a:p>
            <a:pPr marL="0" indent="0" algn="ctr">
              <a:buNone/>
            </a:pPr>
            <a:r>
              <a:rPr lang="es-CO" sz="2000" b="1" dirty="0" smtClean="0"/>
              <a:t>Líder RIIEE.</a:t>
            </a:r>
          </a:p>
          <a:p>
            <a:pPr marL="0" indent="0" algn="ctr">
              <a:buNone/>
            </a:pP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6773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libros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232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632248"/>
            <a:ext cx="8517632" cy="49209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lphaUcPeriod" startAt="4"/>
            </a:pPr>
            <a:r>
              <a:rPr lang="es-CO" dirty="0" smtClean="0"/>
              <a:t>Apoyar </a:t>
            </a:r>
            <a:r>
              <a:rPr lang="es-CO" dirty="0"/>
              <a:t>y fortalecer la gestión de la financiación nacional e internacional de los planes y  proyectos de la Red, a través de la participación en las convocatorias realizadas para tal fin. </a:t>
            </a:r>
            <a:endParaRPr lang="es-CO" dirty="0" smtClean="0"/>
          </a:p>
          <a:p>
            <a:pPr marL="514350" indent="-514350">
              <a:buAutoNum type="alphaUcPeriod" startAt="4"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Es un proceso lento que poco a poco se está consolidando, especialmente en México y Brasil; el caso de Colombia ha sido más difícil, en la medida en que no se está vinculada a una Institución de Educación superior, reto que se espera ver cristalizado antes de finalizar el 2015.</a:t>
            </a: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232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0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7920880" cy="222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500389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80920" cy="44979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 algn="just">
              <a:buAutoNum type="alphaUcPeriod" startAt="5"/>
            </a:pPr>
            <a:r>
              <a:rPr lang="es-CO" dirty="0" smtClean="0"/>
              <a:t>Promover </a:t>
            </a:r>
            <a:r>
              <a:rPr lang="es-CO" dirty="0"/>
              <a:t>la cooperación internacional de profesionales de enfermería y estudiosos de la educación superior para la producción investigativa y el intercambio de saberes relacionados con la  educación</a:t>
            </a:r>
            <a:r>
              <a:rPr lang="es-CO" dirty="0" smtClean="0"/>
              <a:t>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Convenio </a:t>
            </a:r>
            <a:r>
              <a:rPr lang="es-CO" dirty="0"/>
              <a:t>de colaboración 2013-2015 para el impulso de la investigación en educación en enfermería y el intercambio académico, mediante el trabajo de la RIIEE.  entre la Universidad de Colima (México), la Universidad Autónoma del Estado de México (UAEM) (México), la Universidad de Jaén (España) y la </a:t>
            </a:r>
            <a:r>
              <a:rPr lang="es-CO" dirty="0" err="1"/>
              <a:t>Universitat</a:t>
            </a:r>
            <a:r>
              <a:rPr lang="es-CO" dirty="0"/>
              <a:t>  Internacional de Catalunya (España). Este nos abre puertas a los intercambios, pasantías y proyectos conjuntos de docentes y estudiantes.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257599" cy="1201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Foto convenio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s-C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232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/>
              <a:t>F.	Promover la publicación, comunicación y difusión de los resultados investigativos en educación superior en enfermería a nivel nacional e internacional.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232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286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4941168"/>
            <a:ext cx="2223120" cy="166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282428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PONENTES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CO" sz="4400" dirty="0" smtClean="0"/>
              <a:t>Encuentro </a:t>
            </a:r>
            <a:r>
              <a:rPr lang="es-CO" sz="4400" dirty="0"/>
              <a:t>Nacional de Investigación en Enfermería (México).2014</a:t>
            </a:r>
          </a:p>
          <a:p>
            <a:pPr algn="just">
              <a:buFont typeface="Wingdings" pitchFamily="2" charset="2"/>
              <a:buChar char="ü"/>
            </a:pPr>
            <a:r>
              <a:rPr lang="es-CO" sz="4400" dirty="0" smtClean="0"/>
              <a:t>Colegio </a:t>
            </a:r>
            <a:r>
              <a:rPr lang="es-CO" sz="4400" dirty="0"/>
              <a:t>Mexicano de Licenciados de Enfermería Puebla México.2013</a:t>
            </a:r>
          </a:p>
          <a:p>
            <a:pPr algn="just">
              <a:buFont typeface="Wingdings" pitchFamily="2" charset="2"/>
              <a:buChar char="ü"/>
            </a:pPr>
            <a:r>
              <a:rPr lang="es-CO" sz="4400" dirty="0" smtClean="0"/>
              <a:t>Reunión </a:t>
            </a:r>
            <a:r>
              <a:rPr lang="es-CO" sz="4400" dirty="0"/>
              <a:t>de Redes Cubanas de enfermería en el marco del XV Congreso de la Sociedad Cubana de Enfermería Salud Sexual y Reproductiva. Habana Cuba </a:t>
            </a:r>
            <a:r>
              <a:rPr lang="es-CO" sz="4400" dirty="0" smtClean="0"/>
              <a:t>2013</a:t>
            </a:r>
          </a:p>
          <a:p>
            <a:pPr algn="just">
              <a:buFont typeface="Wingdings" pitchFamily="2" charset="2"/>
              <a:buChar char="ü"/>
            </a:pPr>
            <a:endParaRPr lang="es-CO" sz="4400" dirty="0"/>
          </a:p>
          <a:p>
            <a:pPr algn="just">
              <a:buFont typeface="Wingdings" pitchFamily="2" charset="2"/>
              <a:buChar char="ü"/>
            </a:pPr>
            <a:r>
              <a:rPr lang="es-CO" sz="4400" dirty="0" smtClean="0"/>
              <a:t>ICN </a:t>
            </a:r>
            <a:r>
              <a:rPr lang="es-CO" sz="4400" dirty="0"/>
              <a:t>25th </a:t>
            </a:r>
            <a:r>
              <a:rPr lang="es-CO" sz="4400" dirty="0" err="1"/>
              <a:t>Quadrennial</a:t>
            </a:r>
            <a:r>
              <a:rPr lang="es-CO" sz="4400" dirty="0"/>
              <a:t> </a:t>
            </a:r>
            <a:r>
              <a:rPr lang="es-CO" sz="4400" dirty="0" err="1"/>
              <a:t>Congress</a:t>
            </a:r>
            <a:r>
              <a:rPr lang="es-CO" sz="4400" dirty="0"/>
              <a:t>, </a:t>
            </a:r>
            <a:r>
              <a:rPr lang="es-CO" sz="4400" dirty="0" err="1"/>
              <a:t>em</a:t>
            </a:r>
            <a:r>
              <a:rPr lang="es-CO" sz="4400" dirty="0"/>
              <a:t> Melbourne – </a:t>
            </a:r>
            <a:r>
              <a:rPr lang="es-CO" sz="4400" dirty="0" err="1"/>
              <a:t>Austrália</a:t>
            </a:r>
            <a:r>
              <a:rPr lang="es-CO" sz="4400" dirty="0"/>
              <a:t> 2013</a:t>
            </a:r>
          </a:p>
          <a:p>
            <a:pPr algn="just">
              <a:buFont typeface="Wingdings" pitchFamily="2" charset="2"/>
              <a:buChar char="ü"/>
            </a:pPr>
            <a:r>
              <a:rPr lang="es-CO" sz="4400" dirty="0" smtClean="0"/>
              <a:t>65º </a:t>
            </a:r>
            <a:r>
              <a:rPr lang="es-CO" sz="4400" dirty="0" err="1"/>
              <a:t>Congresso</a:t>
            </a:r>
            <a:r>
              <a:rPr lang="es-CO" sz="4400" dirty="0"/>
              <a:t> Brasileiro de </a:t>
            </a:r>
            <a:r>
              <a:rPr lang="es-CO" sz="4400" dirty="0" err="1"/>
              <a:t>Enfermagem</a:t>
            </a:r>
            <a:r>
              <a:rPr lang="es-CO" sz="4400" dirty="0"/>
              <a:t>, Rio de Janeiro - Brasil,  2013. </a:t>
            </a:r>
            <a:endParaRPr lang="es-CO" sz="4400" dirty="0" smtClean="0"/>
          </a:p>
          <a:p>
            <a:pPr marL="0" indent="0" algn="just">
              <a:buNone/>
            </a:pPr>
            <a:endParaRPr lang="es-CO" sz="4400" dirty="0"/>
          </a:p>
          <a:p>
            <a:pPr algn="just">
              <a:buFont typeface="Wingdings" pitchFamily="2" charset="2"/>
              <a:buChar char="ü"/>
            </a:pPr>
            <a:r>
              <a:rPr lang="es-CO" sz="4400" dirty="0" smtClean="0"/>
              <a:t>14º </a:t>
            </a:r>
            <a:r>
              <a:rPr lang="es-CO" sz="4400" dirty="0"/>
              <a:t>Seminario  Nacional de Directrices para la Educación en  Enfermería (SENADEN), en Maceió Brasil </a:t>
            </a:r>
            <a:r>
              <a:rPr lang="es-CO" sz="4400" dirty="0" smtClean="0"/>
              <a:t>2014</a:t>
            </a:r>
          </a:p>
          <a:p>
            <a:pPr algn="just">
              <a:buFont typeface="Wingdings" pitchFamily="2" charset="2"/>
              <a:buChar char="ü"/>
            </a:pPr>
            <a:endParaRPr lang="es-CO" sz="4400" dirty="0"/>
          </a:p>
          <a:p>
            <a:pPr algn="just">
              <a:buFont typeface="Wingdings" pitchFamily="2" charset="2"/>
              <a:buChar char="ü"/>
            </a:pPr>
            <a:r>
              <a:rPr lang="es-CO" sz="4400" dirty="0" smtClean="0"/>
              <a:t>II </a:t>
            </a:r>
            <a:r>
              <a:rPr lang="es-CO" sz="4400" dirty="0"/>
              <a:t>Simposio de investigación de enfermería de pregrado. Universidad de Concepción Chile dic. 2013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32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36870"/>
            <a:ext cx="2808312" cy="172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79512" y="404633"/>
            <a:ext cx="3168352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Ha empezado a generar cambios importantes en el  direccionamiento de las líneas de investigación de cuerpos académicos.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79512" y="2289448"/>
            <a:ext cx="3002632" cy="14275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Asesora proyectos de investigación a nivel de maestría y doctorado en  España, Brasil y Chile</a:t>
            </a:r>
          </a:p>
          <a:p>
            <a:pPr algn="ctr"/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6676" y="4365104"/>
            <a:ext cx="3002632" cy="1346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Organismo que es consultado como fuente de información actualizada respecto a educación en enfermería.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337279" y="5255096"/>
            <a:ext cx="3012860" cy="1486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Ha entablado  un proceso de reconocimiento e incorporación  por  parte de las Asociaciones de Facultades de Enfermería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466270" y="3092016"/>
            <a:ext cx="2592287" cy="2546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Movilizar facultades de Enfermería en torno a la Investigación en Educación con la participación activa de grupos de profesoras en torno a  los proyectos de investigación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551714" y="1463081"/>
            <a:ext cx="2506843" cy="1432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 Posicionar la Red en las mismas instituciones de Educación Superior donde se labora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522412" y="116632"/>
            <a:ext cx="3497859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Integrar con éxito miembros de los diferentes países y regiones que la constituyen en torno a la Red.</a:t>
            </a:r>
          </a:p>
        </p:txBody>
      </p:sp>
    </p:spTree>
    <p:extLst>
      <p:ext uri="{BB962C8B-B14F-4D97-AF65-F5344CB8AC3E}">
        <p14:creationId xmlns:p14="http://schemas.microsoft.com/office/powerpoint/2010/main" val="36748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556792"/>
            <a:ext cx="8229600" cy="4997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/>
              <a:t>G.	Promover la publicación, comunicación y difusión de los resultados investigativos en educación superior en enfermería a nivel nacional e internacional.</a:t>
            </a:r>
          </a:p>
          <a:p>
            <a:pPr marL="0" indent="0">
              <a:buNone/>
            </a:pPr>
            <a:r>
              <a:rPr lang="es-CO" dirty="0" smtClean="0"/>
              <a:t>Cuatro </a:t>
            </a:r>
            <a:r>
              <a:rPr lang="es-CO" dirty="0"/>
              <a:t>libros.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Un </a:t>
            </a:r>
            <a:r>
              <a:rPr lang="es-CO" dirty="0"/>
              <a:t>Informe Ejecutivo,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Capítulos </a:t>
            </a:r>
            <a:r>
              <a:rPr lang="es-CO" dirty="0"/>
              <a:t>de libro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Artículos </a:t>
            </a:r>
            <a:r>
              <a:rPr lang="es-CO" dirty="0"/>
              <a:t>publicados y  en construcción </a:t>
            </a:r>
          </a:p>
          <a:p>
            <a:pPr>
              <a:buFont typeface="Wingdings" pitchFamily="2" charset="2"/>
              <a:buChar char="v"/>
            </a:pPr>
            <a:endParaRPr lang="es-CO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32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47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/>
              <a:t>III.	Personas e Instituciones  que han hecho posible estos Resultados en la RIIEE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060849"/>
            <a:ext cx="1866503" cy="233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2286591"/>
            <a:ext cx="1509315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243137"/>
            <a:ext cx="1990725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005064"/>
            <a:ext cx="183395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21429"/>
            <a:ext cx="1799259" cy="2515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8" y="3861046"/>
            <a:ext cx="1589881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73" y="2827997"/>
            <a:ext cx="1440160" cy="1786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61248"/>
            <a:ext cx="4621361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62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53" y="2348880"/>
            <a:ext cx="4968552" cy="33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6388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 rot="1581224">
            <a:off x="6420163" y="1547409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2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8229600" cy="54620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dirty="0"/>
              <a:t>Universidad Autónoma del Estado de México (UAEM) Universidad de la Colima y Universidad Autónoma Metropolitana Xochimilco, en México;  </a:t>
            </a:r>
            <a:r>
              <a:rPr lang="es-CO" dirty="0" err="1"/>
              <a:t>Universitat</a:t>
            </a:r>
            <a:r>
              <a:rPr lang="es-CO" dirty="0"/>
              <a:t> Internacional De Catalunya y Universidad De Jaén, en España; </a:t>
            </a:r>
            <a:r>
              <a:rPr lang="es-CO" dirty="0" err="1"/>
              <a:t>Escola</a:t>
            </a:r>
            <a:r>
              <a:rPr lang="es-CO" dirty="0"/>
              <a:t>  de </a:t>
            </a:r>
            <a:r>
              <a:rPr lang="es-CO" dirty="0" err="1"/>
              <a:t>Enfermagem</a:t>
            </a:r>
            <a:r>
              <a:rPr lang="es-CO" dirty="0"/>
              <a:t> da   </a:t>
            </a:r>
            <a:r>
              <a:rPr lang="es-CO" dirty="0" err="1"/>
              <a:t>Universidade</a:t>
            </a:r>
            <a:r>
              <a:rPr lang="es-CO" dirty="0"/>
              <a:t>  de  São  Paulo,  Brasil; Universidad de Concepción, Chile; Universidad de Panamá, Panamá; Universidad de la Sabana,  Fundación Universitaria de Ciencias de la Salud (FUCS) y la Universidad Nacional de Colombia,  en Colombia donde nació la RIIEE y donde laboró la líder y gestora de la Red.</a:t>
            </a:r>
          </a:p>
        </p:txBody>
      </p:sp>
    </p:spTree>
    <p:extLst>
      <p:ext uri="{BB962C8B-B14F-4D97-AF65-F5344CB8AC3E}">
        <p14:creationId xmlns:p14="http://schemas.microsoft.com/office/powerpoint/2010/main" val="14168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87"/>
            <a:ext cx="5112568" cy="187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" y="1944304"/>
            <a:ext cx="321669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19" y="1894525"/>
            <a:ext cx="2625136" cy="1878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5" y="3621686"/>
            <a:ext cx="2872210" cy="181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3811204"/>
            <a:ext cx="2457450" cy="1625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13" y="5437102"/>
            <a:ext cx="2476500" cy="137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74" y="5437102"/>
            <a:ext cx="2816841" cy="138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8173"/>
            <a:ext cx="3348477" cy="1799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58" y="1871753"/>
            <a:ext cx="2858357" cy="171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2" y="5483922"/>
            <a:ext cx="3590925" cy="127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8" y="3716444"/>
            <a:ext cx="3426268" cy="1720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537" y="274638"/>
            <a:ext cx="6275263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/>
              <a:t>IV.	RETOS QUE ENFRENTA LA RIIEE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CO" dirty="0" smtClean="0"/>
              <a:t>Redes </a:t>
            </a:r>
            <a:r>
              <a:rPr lang="es-CO" dirty="0"/>
              <a:t>consolidadas por país y región.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Participación </a:t>
            </a:r>
            <a:r>
              <a:rPr lang="es-CO" dirty="0"/>
              <a:t>de miembros de todos los países de Iberoamérica.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Actualizar </a:t>
            </a:r>
            <a:r>
              <a:rPr lang="es-CO" dirty="0"/>
              <a:t>las bases de datos anualmente 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Obtención </a:t>
            </a:r>
            <a:r>
              <a:rPr lang="es-CO" dirty="0"/>
              <a:t>de financiación de los proyectos y planes de la Red. 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Logar </a:t>
            </a:r>
            <a:r>
              <a:rPr lang="es-CO" dirty="0"/>
              <a:t>el reconocimiento de la Red y sus productos ante los entes gubernamentales, como COLCIENCIAS en Colombia.</a:t>
            </a:r>
          </a:p>
          <a:p>
            <a:pPr>
              <a:buFont typeface="Wingdings" pitchFamily="2" charset="2"/>
              <a:buChar char="Ø"/>
            </a:pPr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537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517632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CO" sz="3400" dirty="0" smtClean="0"/>
              <a:t>Propuestas </a:t>
            </a:r>
            <a:r>
              <a:rPr lang="es-CO" sz="3400" dirty="0"/>
              <a:t>concretas a ALADEFE OPS/OMS sobre educación de profesionales de enfermería.</a:t>
            </a:r>
          </a:p>
          <a:p>
            <a:pPr>
              <a:buFont typeface="Wingdings" pitchFamily="2" charset="2"/>
              <a:buChar char="Ø"/>
            </a:pPr>
            <a:r>
              <a:rPr lang="es-CO" sz="3400" dirty="0" smtClean="0"/>
              <a:t>Organizar </a:t>
            </a:r>
            <a:r>
              <a:rPr lang="es-CO" sz="3400" dirty="0"/>
              <a:t>eventos científicos y cursos  en educación superior en enfermería.</a:t>
            </a:r>
          </a:p>
          <a:p>
            <a:pPr>
              <a:buFont typeface="Wingdings" pitchFamily="2" charset="2"/>
              <a:buChar char="Ø"/>
            </a:pPr>
            <a:r>
              <a:rPr lang="es-CO" sz="3400" dirty="0" smtClean="0"/>
              <a:t>Desarrollo </a:t>
            </a:r>
            <a:r>
              <a:rPr lang="es-CO" sz="3400" dirty="0"/>
              <a:t>de pasantías  e intercambios de docentes y estudiantes.</a:t>
            </a:r>
          </a:p>
          <a:p>
            <a:pPr>
              <a:buFont typeface="Wingdings" pitchFamily="2" charset="2"/>
              <a:buChar char="Ø"/>
            </a:pPr>
            <a:r>
              <a:rPr lang="es-CO" sz="3400" dirty="0" smtClean="0"/>
              <a:t>Implementación </a:t>
            </a:r>
            <a:r>
              <a:rPr lang="es-CO" sz="3400" dirty="0"/>
              <a:t>y evaluación de modelos de formación de profesionales de enfermería basados en evidencia científica.</a:t>
            </a:r>
          </a:p>
          <a:p>
            <a:pPr>
              <a:buFont typeface="Wingdings" pitchFamily="2" charset="2"/>
              <a:buChar char="Ø"/>
            </a:pPr>
            <a:r>
              <a:rPr lang="es-CO" sz="3400" dirty="0" smtClean="0"/>
              <a:t>Ser </a:t>
            </a:r>
            <a:r>
              <a:rPr lang="es-CO" sz="3400" dirty="0"/>
              <a:t>parte activa en las soluciones de los problemas de educación en enfermería mediante el aporte de evidencia científica. </a:t>
            </a:r>
          </a:p>
          <a:p>
            <a:pPr>
              <a:buFont typeface="Wingdings" pitchFamily="2" charset="2"/>
              <a:buChar char="Ø"/>
            </a:pPr>
            <a:r>
              <a:rPr lang="es-CO" sz="3400" dirty="0" smtClean="0"/>
              <a:t>Organizar </a:t>
            </a:r>
            <a:r>
              <a:rPr lang="es-CO" sz="3400" dirty="0"/>
              <a:t>el Semillero internacional de investigadores en </a:t>
            </a:r>
            <a:r>
              <a:rPr lang="es-CO" sz="3400" dirty="0" smtClean="0"/>
              <a:t>educación.</a:t>
            </a:r>
          </a:p>
          <a:p>
            <a:pPr>
              <a:buFont typeface="Wingdings" pitchFamily="2" charset="2"/>
              <a:buChar char="Ø"/>
            </a:pPr>
            <a:r>
              <a:rPr lang="es-CO" sz="3400" dirty="0" smtClean="0"/>
              <a:t>Publicar </a:t>
            </a:r>
            <a:r>
              <a:rPr lang="es-CO" sz="3400" dirty="0"/>
              <a:t>artículos con  los resultados investigativos en revistas indexadas de alto impacto.</a:t>
            </a:r>
          </a:p>
          <a:p>
            <a:pPr>
              <a:buFont typeface="Wingdings" pitchFamily="2" charset="2"/>
              <a:buChar char="Ø"/>
            </a:pPr>
            <a:endParaRPr lang="es-C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7" y="116632"/>
            <a:ext cx="2414587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7690048" cy="6048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r>
              <a:rPr lang="pl-PL" dirty="0" smtClean="0"/>
              <a:t>PÁGINA </a:t>
            </a:r>
            <a:r>
              <a:rPr lang="pl-PL" dirty="0"/>
              <a:t>WEB: </a:t>
            </a:r>
            <a:r>
              <a:rPr lang="pl-PL" dirty="0">
                <a:hlinkClick r:id="rId2"/>
              </a:rPr>
              <a:t>http://riiee.jimdo.com</a:t>
            </a:r>
            <a:r>
              <a:rPr lang="pl-PL" dirty="0" smtClean="0">
                <a:hlinkClick r:id="rId2"/>
              </a:rPr>
              <a:t>/</a:t>
            </a:r>
            <a:endParaRPr lang="es-CO" dirty="0" smtClean="0"/>
          </a:p>
          <a:p>
            <a:pPr marL="0" indent="0" algn="ctr">
              <a:buNone/>
            </a:pPr>
            <a:r>
              <a:rPr lang="pl-PL" dirty="0" smtClean="0"/>
              <a:t>      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BLOG:    </a:t>
            </a:r>
            <a:r>
              <a:rPr lang="pl-PL" dirty="0">
                <a:hlinkClick r:id="rId3"/>
              </a:rPr>
              <a:t>http://riieeblog.wordpress.com</a:t>
            </a:r>
            <a:r>
              <a:rPr lang="pl-PL" dirty="0" smtClean="0">
                <a:hlinkClick r:id="rId3"/>
              </a:rPr>
              <a:t>/</a:t>
            </a:r>
            <a:endParaRPr lang="es-CO" dirty="0" smtClean="0"/>
          </a:p>
          <a:p>
            <a:pPr marL="0" indent="0" algn="ctr">
              <a:buNone/>
            </a:pPr>
            <a:endParaRPr lang="pl-PL" dirty="0"/>
          </a:p>
          <a:p>
            <a:pPr algn="ctr"/>
            <a:endParaRPr lang="es-C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9106"/>
            <a:ext cx="2448272" cy="206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15" y="1030132"/>
            <a:ext cx="3066284" cy="170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404664"/>
            <a:ext cx="30686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C:\Users\ALEJANDRO\Pictures\4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605"/>
            <a:ext cx="4250035" cy="58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64182" y="45091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Handwriting" pitchFamily="66" charset="0"/>
              </a:rPr>
              <a:t>MARÍA ANTONIA JIMÉNEZ GÓMEZ</a:t>
            </a:r>
          </a:p>
          <a:p>
            <a:pPr algn="ctr"/>
            <a:r>
              <a:rPr lang="es-CO" b="1" dirty="0">
                <a:latin typeface="Lucida Handwriting" pitchFamily="66" charset="0"/>
              </a:rPr>
              <a:t>Líder RIIEE</a:t>
            </a:r>
          </a:p>
          <a:p>
            <a:pPr algn="ctr"/>
            <a:r>
              <a:rPr lang="es-CO" b="1" dirty="0"/>
              <a:t>Correo electrónico</a:t>
            </a:r>
            <a:r>
              <a:rPr lang="es-CO" dirty="0"/>
              <a:t>: </a:t>
            </a:r>
            <a:r>
              <a:rPr lang="es-CO" dirty="0" smtClean="0">
                <a:hlinkClick r:id="rId4"/>
              </a:rPr>
              <a:t>majimenezd@gmail.com</a:t>
            </a:r>
            <a:endParaRPr lang="es-CO" dirty="0" smtClean="0"/>
          </a:p>
          <a:p>
            <a:pPr algn="ctr"/>
            <a:r>
              <a:rPr lang="es-CO" dirty="0" smtClean="0"/>
              <a:t>                                   </a:t>
            </a:r>
            <a:r>
              <a:rPr lang="es-CO" dirty="0" smtClean="0">
                <a:hlinkClick r:id="rId5"/>
              </a:rPr>
              <a:t>majimenezd@unal.edu.co</a:t>
            </a:r>
            <a:endParaRPr lang="es-CO" dirty="0" smtClean="0"/>
          </a:p>
          <a:p>
            <a:pPr algn="ctr"/>
            <a:r>
              <a:rPr lang="es-CO" dirty="0" smtClean="0"/>
              <a:t> </a:t>
            </a:r>
            <a:endParaRPr lang="es-CO" dirty="0"/>
          </a:p>
          <a:p>
            <a:pPr algn="ctr"/>
            <a:r>
              <a:rPr lang="es-CO" b="1" dirty="0"/>
              <a:t>Teléfonos:</a:t>
            </a:r>
            <a:r>
              <a:rPr lang="es-CO" dirty="0"/>
              <a:t> 57-1-3593986 </a:t>
            </a:r>
            <a:r>
              <a:rPr lang="es-CO" b="1" dirty="0"/>
              <a:t>y Celular </a:t>
            </a:r>
            <a:r>
              <a:rPr lang="es-CO" dirty="0"/>
              <a:t>3005670615</a:t>
            </a:r>
          </a:p>
        </p:txBody>
      </p:sp>
    </p:spTree>
    <p:extLst>
      <p:ext uri="{BB962C8B-B14F-4D97-AF65-F5344CB8AC3E}">
        <p14:creationId xmlns:p14="http://schemas.microsoft.com/office/powerpoint/2010/main" val="27040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s-CO" dirty="0" smtClean="0"/>
              <a:t>DEFINICIÓN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CO" dirty="0" smtClean="0"/>
              <a:t>Formas de enseñanza tradicionales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Programas enciclopédicos 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Aprendizajes poco significativos 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Énfasis en el Hacer más que en el Ser y Saber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Currículo no centrado en el cuidado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Desvinculación entre la teoría y la práctica 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Escasa relación docencia–asistencia 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Práctica docente poco humanizada</a:t>
            </a:r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Debilidades en la formación docente 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3528" y="1124744"/>
            <a:ext cx="8424936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400" dirty="0"/>
              <a:t>La RIIEE es una organización creada con el fin de favorecer el desarrollo de la investigación en esta área y dar respuesta a diversas situaciones identificadas en la formación de los profesionales de Enfermería de Iberoamérica, tales como: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9" y="116632"/>
            <a:ext cx="3294510" cy="115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552728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/>
              <a:t>II.	</a:t>
            </a:r>
            <a:r>
              <a:rPr lang="es-CO" sz="3600" dirty="0"/>
              <a:t>AVANCES EN EL LOGRO DE LOS OBJETIVOS DE LA RIIEE 2013 -2014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5181"/>
            <a:ext cx="8363272" cy="51841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O" b="1" dirty="0" smtClean="0"/>
              <a:t>A. </a:t>
            </a:r>
            <a:r>
              <a:rPr lang="es-CO" dirty="0" smtClean="0"/>
              <a:t>Construir </a:t>
            </a:r>
            <a:r>
              <a:rPr lang="es-CO" dirty="0"/>
              <a:t>un espacio de producción, socialización, análisis y discusión en  educación en enfermería, para la comunidad de enfermeras (os) de Iberoamérica. </a:t>
            </a:r>
          </a:p>
          <a:p>
            <a:pPr marL="0" indent="0">
              <a:buNone/>
            </a:pPr>
            <a:r>
              <a:rPr lang="es-CO" dirty="0"/>
              <a:t>Aspecto evidenciado en: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La </a:t>
            </a:r>
            <a:r>
              <a:rPr lang="es-CO" dirty="0"/>
              <a:t>constitución de  grupos internacionales alrededor de los proyectos de investigación.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Participación </a:t>
            </a:r>
            <a:r>
              <a:rPr lang="es-CO" dirty="0"/>
              <a:t>en eventos científicos a nivel </a:t>
            </a:r>
            <a:r>
              <a:rPr lang="es-CO" dirty="0" smtClean="0"/>
              <a:t>Nacional  </a:t>
            </a:r>
            <a:r>
              <a:rPr lang="es-CO" dirty="0"/>
              <a:t>e </a:t>
            </a:r>
            <a:r>
              <a:rPr lang="es-CO" dirty="0" smtClean="0"/>
              <a:t>Internacional</a:t>
            </a:r>
            <a:r>
              <a:rPr lang="es-CO" dirty="0"/>
              <a:t>, en México (2014), Brasil (2014), Cuba (2013), Australia (2013), Uruguay (2013)  y Chile (2014).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Disponemos </a:t>
            </a:r>
            <a:r>
              <a:rPr lang="es-CO" dirty="0"/>
              <a:t>de medios de difusión  de la Red actualizados semestralmente:  </a:t>
            </a:r>
            <a:r>
              <a:rPr lang="es-CO" dirty="0">
                <a:hlinkClick r:id="rId2"/>
              </a:rPr>
              <a:t>http://riiee.jimdo.com</a:t>
            </a:r>
            <a:r>
              <a:rPr lang="es-CO" dirty="0" smtClean="0">
                <a:hlinkClick r:id="rId2"/>
              </a:rPr>
              <a:t>/</a:t>
            </a: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</a:t>
            </a:r>
            <a:r>
              <a:rPr lang="es-CO" dirty="0" smtClean="0">
                <a:hlinkClick r:id="rId3"/>
              </a:rPr>
              <a:t>http</a:t>
            </a:r>
            <a:r>
              <a:rPr lang="es-CO" dirty="0">
                <a:hlinkClick r:id="rId3"/>
              </a:rPr>
              <a:t>://riieeblog.wordpress.com</a:t>
            </a:r>
            <a:r>
              <a:rPr lang="es-CO" dirty="0" smtClean="0">
                <a:hlinkClick r:id="rId3"/>
              </a:rPr>
              <a:t>/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  </a:t>
            </a:r>
            <a:r>
              <a:rPr lang="es-CO" b="1" i="1" dirty="0" smtClean="0"/>
              <a:t>MEMORIAS </a:t>
            </a:r>
            <a:r>
              <a:rPr lang="es-CO" b="1" i="1" dirty="0"/>
              <a:t>RIIEE: Cinco Años de Trabajo Colaborativo.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872207" cy="1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272076"/>
            <a:ext cx="3168352" cy="194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05534"/>
            <a:ext cx="8568952" cy="5291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b="1" dirty="0"/>
              <a:t>B.</a:t>
            </a:r>
            <a:r>
              <a:rPr lang="es-CO" dirty="0"/>
              <a:t>	Visibilizar la producción científica mediante la actualización permanente de las  bases de datos indexadas de instituciones, investigadores e investigaciones en educación superior en enfermería.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Actualización </a:t>
            </a:r>
            <a:r>
              <a:rPr lang="es-CO" dirty="0"/>
              <a:t>base de datos IESE de  las regiones Brasil,  Andina, Europa,  y  México  y el Caribe. 2014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Actualización </a:t>
            </a:r>
            <a:r>
              <a:rPr lang="es-CO" dirty="0"/>
              <a:t>base de datos de investigadores e investigaciones  en educación en enfermería en Región Brasil, Colombia y México  2014</a:t>
            </a: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385"/>
            <a:ext cx="18780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111"/>
            <a:ext cx="1129308" cy="103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2347"/>
            <a:ext cx="1487232" cy="99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89" y="173916"/>
            <a:ext cx="1509751" cy="89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060"/>
            <a:ext cx="1524000" cy="125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54673"/>
            <a:ext cx="8229600" cy="478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CO" b="1" dirty="0"/>
              <a:t>C</a:t>
            </a:r>
            <a:r>
              <a:rPr lang="es-CO" dirty="0"/>
              <a:t>.	Producir evidencia científica  mediante la planeación,  desarrollo y evaluación  de los proyectos  de investigación en educación en enfermería, a través de la conformación de grupos internacionales de investigación.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87416"/>
            <a:ext cx="2166045" cy="14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300538"/>
            <a:ext cx="2910453" cy="1936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8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CO" dirty="0" smtClean="0"/>
              <a:t>El </a:t>
            </a:r>
            <a:r>
              <a:rPr lang="es-CO" dirty="0"/>
              <a:t>estado del arte de la producción científica sobre las “Estrategias para desarrollar  el pensamiento reflexivo y crítico en los estudiantes de enfermería de Iberoamérica”2013</a:t>
            </a:r>
            <a:r>
              <a:rPr lang="es-CO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s-CO" dirty="0" smtClean="0"/>
              <a:t>Actualmente </a:t>
            </a:r>
            <a:r>
              <a:rPr lang="es-CO" dirty="0"/>
              <a:t>se está determinando 1. La “Presencia de la competencia de pensamiento reflexivo y crítico en los currículos de enfermería que se imparten en Iberoamérica” 2. Identificar las estrategias educativas que emplean los docentes en el aula.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23224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547260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3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445624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dirty="0" smtClean="0"/>
              <a:t>Identificar </a:t>
            </a:r>
            <a:r>
              <a:rPr lang="es-CO" dirty="0"/>
              <a:t>los niveles de pensamiento crítico en los estudiantes según la clasificación de Paul and </a:t>
            </a:r>
            <a:r>
              <a:rPr lang="es-CO" dirty="0" smtClean="0"/>
              <a:t>Elder </a:t>
            </a:r>
            <a:r>
              <a:rPr lang="es-CO" dirty="0"/>
              <a:t>(pensador irreflexivo – pensador maestro</a:t>
            </a:r>
            <a:r>
              <a:rPr lang="es-CO" dirty="0" smtClean="0"/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es-CO" dirty="0" smtClean="0"/>
              <a:t>Actualización </a:t>
            </a:r>
            <a:r>
              <a:rPr lang="es-CO" dirty="0"/>
              <a:t>de la información sobre la “Producción investigativa en educación en enfermería en Colombia, Brasil y México 1995-2012: estado del arte” Finalizado mayo 2014.</a:t>
            </a:r>
          </a:p>
          <a:p>
            <a:pPr algn="just">
              <a:buFont typeface="Wingdings" pitchFamily="2" charset="2"/>
              <a:buChar char="v"/>
            </a:pPr>
            <a:r>
              <a:rPr lang="es-CO" dirty="0" smtClean="0"/>
              <a:t>O desenvolvimiento </a:t>
            </a:r>
            <a:r>
              <a:rPr lang="es-CO" dirty="0"/>
              <a:t>do </a:t>
            </a:r>
            <a:r>
              <a:rPr lang="es-CO" dirty="0" smtClean="0"/>
              <a:t>pensamiento </a:t>
            </a:r>
            <a:r>
              <a:rPr lang="es-CO" dirty="0"/>
              <a:t>crítico e reflexivo no contexto de </a:t>
            </a:r>
            <a:r>
              <a:rPr lang="es-CO" dirty="0" smtClean="0"/>
              <a:t>un </a:t>
            </a:r>
            <a:r>
              <a:rPr lang="es-CO" dirty="0"/>
              <a:t>currículo integrado (2014),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232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1073</Words>
  <Application>Microsoft Office PowerPoint</Application>
  <PresentationFormat>Presentación en pantalla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 VIII REUNIÓN INTERNACIONAL DE REDES DE ENFERMERÍA DE LAS AMÉRICAS REUNIÓN GENERAL  </vt:lpstr>
      <vt:lpstr>Presentación de PowerPoint</vt:lpstr>
      <vt:lpstr>DEFINICIÓN </vt:lpstr>
      <vt:lpstr>II. AVANCES EN EL LOGRO DE LOS OBJETIVOS DE LA RIIEE 2013 -2014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libros</vt:lpstr>
      <vt:lpstr>Presentación de PowerPoint</vt:lpstr>
      <vt:lpstr>Presentación de PowerPoint</vt:lpstr>
      <vt:lpstr>Presentación de PowerPoint</vt:lpstr>
      <vt:lpstr>Foto convenio </vt:lpstr>
      <vt:lpstr>Presentación de PowerPoint</vt:lpstr>
      <vt:lpstr>PONENTES</vt:lpstr>
      <vt:lpstr>Presentación de PowerPoint</vt:lpstr>
      <vt:lpstr>Presentación de PowerPoint</vt:lpstr>
      <vt:lpstr>III. Personas e Instituciones  que han hecho posible estos Resultados en la RIIEE</vt:lpstr>
      <vt:lpstr>Presentación de PowerPoint</vt:lpstr>
      <vt:lpstr>Presentación de PowerPoint</vt:lpstr>
      <vt:lpstr>IV. RETOS QUE ENFRENTA LA RIIEE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REUNIÓN INTERNACIONAL DE REDES DE ENFERMERÍA DE LAS AMÉRICAS REUNIÓN GENERAL</dc:title>
  <dc:creator>ALEJANDRO</dc:creator>
  <cp:lastModifiedBy>ALEJANDRO</cp:lastModifiedBy>
  <cp:revision>18</cp:revision>
  <dcterms:created xsi:type="dcterms:W3CDTF">2014-08-31T03:37:05Z</dcterms:created>
  <dcterms:modified xsi:type="dcterms:W3CDTF">2015-01-09T04:05:55Z</dcterms:modified>
</cp:coreProperties>
</file>